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43"/>
  </p:notesMasterIdLst>
  <p:handoutMasterIdLst>
    <p:handoutMasterId r:id="rId44"/>
  </p:handoutMasterIdLst>
  <p:sldIdLst>
    <p:sldId id="406" r:id="rId2"/>
    <p:sldId id="407" r:id="rId3"/>
    <p:sldId id="340" r:id="rId4"/>
    <p:sldId id="343" r:id="rId5"/>
    <p:sldId id="344" r:id="rId6"/>
    <p:sldId id="341" r:id="rId7"/>
    <p:sldId id="401" r:id="rId8"/>
    <p:sldId id="402" r:id="rId9"/>
    <p:sldId id="403" r:id="rId10"/>
    <p:sldId id="328" r:id="rId11"/>
    <p:sldId id="391" r:id="rId12"/>
    <p:sldId id="392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  <p:sldId id="347" r:id="rId22"/>
    <p:sldId id="365" r:id="rId23"/>
    <p:sldId id="370" r:id="rId24"/>
    <p:sldId id="371" r:id="rId25"/>
    <p:sldId id="372" r:id="rId26"/>
    <p:sldId id="373" r:id="rId27"/>
    <p:sldId id="374" r:id="rId28"/>
    <p:sldId id="375" r:id="rId29"/>
    <p:sldId id="390" r:id="rId30"/>
    <p:sldId id="380" r:id="rId31"/>
    <p:sldId id="389" r:id="rId32"/>
    <p:sldId id="381" r:id="rId33"/>
    <p:sldId id="388" r:id="rId34"/>
    <p:sldId id="368" r:id="rId35"/>
    <p:sldId id="404" r:id="rId36"/>
    <p:sldId id="382" r:id="rId37"/>
    <p:sldId id="383" r:id="rId38"/>
    <p:sldId id="384" r:id="rId39"/>
    <p:sldId id="385" r:id="rId40"/>
    <p:sldId id="386" r:id="rId41"/>
    <p:sldId id="405" r:id="rId42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7000"/>
    <a:srgbClr val="9CC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92055" autoAdjust="0"/>
  </p:normalViewPr>
  <p:slideViewPr>
    <p:cSldViewPr snapToGrid="0">
      <p:cViewPr varScale="1">
        <p:scale>
          <a:sx n="78" d="100"/>
          <a:sy n="78" d="100"/>
        </p:scale>
        <p:origin x="96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512BE-7B26-40BE-9A49-BE40C38AD932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FA11CB-C30A-40D9-9B93-4151D523F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71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719DF5-8514-4227-BBCA-66992046EE5F}" type="datetimeFigureOut">
              <a:rPr lang="en-US" smtClean="0"/>
              <a:t>4/3/2017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6764A1-EFCC-4F23-96B5-57F53172A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802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http://w3schools.pro.edu/jsref/jsref_obj_string.html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60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Hyper Text Markup Language - The code structure used to convey the content of a web site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Cascading Style Sheets - A language used to describe the presentation of the content</a:t>
            </a:r>
          </a:p>
          <a:p>
            <a:pPr fontAlgn="base"/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WYSIWYG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What You See Is What You Get - A type of editing software meant to be used by those who don't know how to code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may use JavaScript to make things interactive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990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32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6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6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6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6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6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86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7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94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manager – </a:t>
            </a:r>
            <a:r>
              <a:rPr lang="en-US" dirty="0" err="1"/>
              <a:t>lindsey</a:t>
            </a:r>
            <a:endParaRPr lang="en-US" dirty="0"/>
          </a:p>
          <a:p>
            <a:r>
              <a:rPr lang="en-US" dirty="0"/>
              <a:t>Dev, </a:t>
            </a:r>
            <a:r>
              <a:rPr lang="en-US" dirty="0" err="1"/>
              <a:t>devops</a:t>
            </a:r>
            <a:r>
              <a:rPr lang="en-US" dirty="0"/>
              <a:t>, dev in test - </a:t>
            </a:r>
            <a:r>
              <a:rPr lang="en-US" dirty="0" err="1"/>
              <a:t>mikey</a:t>
            </a:r>
            <a:endParaRPr lang="en-US" dirty="0"/>
          </a:p>
          <a:p>
            <a:r>
              <a:rPr lang="en-US" dirty="0" err="1"/>
              <a:t>Ui</a:t>
            </a:r>
            <a:r>
              <a:rPr lang="en-US" dirty="0"/>
              <a:t>, UX, </a:t>
            </a:r>
            <a:r>
              <a:rPr lang="en-US" baseline="0" dirty="0"/>
              <a:t> - </a:t>
            </a:r>
            <a:r>
              <a:rPr lang="en-US" baseline="0" dirty="0" err="1"/>
              <a:t>mikey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54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https://s3.amazonaws.com/TrainingNerd/JavaScriptForBeginners/Variables%20and%20Functions/player.html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https://s3.amazonaws.com/TrainingNerd/JavaScriptForBeginners/Variables%20and%20Functions/player.html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This is an example of something you will NEVER have to know these names.</a:t>
            </a:r>
            <a:r>
              <a:rPr lang="en-US" baseline="0" dirty="0"/>
              <a:t> But for reference: </a:t>
            </a:r>
          </a:p>
          <a:p>
            <a:endParaRPr lang="en-US" baseline="0" dirty="0"/>
          </a:p>
          <a:p>
            <a:r>
              <a:rPr lang="en-US" dirty="0"/>
              <a:t>NTFS – New Technology File System</a:t>
            </a:r>
            <a:r>
              <a:rPr lang="en-US" baseline="0" dirty="0"/>
              <a:t> – this is how your C drive is set-up </a:t>
            </a:r>
          </a:p>
          <a:p>
            <a:endParaRPr lang="en-US" baseline="0" dirty="0"/>
          </a:p>
          <a:p>
            <a:r>
              <a:rPr lang="en-US" baseline="0" dirty="0"/>
              <a:t>Describe difference between volatile (networked) and non-volatile (local) devices to put your file systems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4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10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11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you organize and name your files will have a big impact on your ability to find those files later and to understand what they contain. You should be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consistent and descriptive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naming and organizing files so that it is obvious where to find specific data and what the files contain.</a:t>
            </a: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a good idea to set up a clear directory structure that includes information like the project title, a date, and some type of unique identifier. Individual directories may be set up by date, researcher, experimental run, or whatever makes sense for you and your research.</a:t>
            </a:r>
          </a:p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use spaces. Some software will not recognize file names with spaces, and file names with spaces must be enclosed in quotes when using the command line. Other options include:</a:t>
            </a: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Underscores, e.g.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file_name.xxx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Dashes, e.g. file-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name.xxx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separation, e.g.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filename.xxx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Camel case, where the first letter of each section of text is capitalized, e.g.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FileName.xxx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38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324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6764A1-EFCC-4F23-96B5-57F53172A0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67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153727"/>
            <a:ext cx="10772775" cy="877565"/>
          </a:xfrm>
        </p:spPr>
        <p:txBody>
          <a:bodyPr>
            <a:normAutofit/>
          </a:bodyPr>
          <a:lstStyle>
            <a:lvl1pPr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519348"/>
            <a:ext cx="10753725" cy="4258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dirty="0"/>
              <a:t>4/3/2017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4/3/2017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105" t="20859" r="10556" b="30866"/>
          <a:stretch/>
        </p:blipFill>
        <p:spPr>
          <a:xfrm>
            <a:off x="2489634" y="1255789"/>
            <a:ext cx="7212732" cy="28833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6190" y="4139172"/>
            <a:ext cx="4549140" cy="1543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CISM 190: Intro to Tech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April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2017</a:t>
            </a:r>
            <a:endParaRPr lang="en-GB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-GB" dirty="0">
                <a:solidFill>
                  <a:schemeClr val="tx1"/>
                </a:solidFill>
              </a:rPr>
              <a:t>eek </a:t>
            </a:r>
            <a:r>
              <a:rPr lang="en-GB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5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Today’s Class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55312" y="2111665"/>
            <a:ext cx="9517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File Systems &amp;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8898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File Systems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107550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 know, </a:t>
            </a:r>
            <a:r>
              <a:rPr lang="en-US" sz="3200" i="1" dirty="0"/>
              <a:t>very </a:t>
            </a:r>
            <a:r>
              <a:rPr lang="en-US" sz="3200" dirty="0"/>
              <a:t>exciting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the purpose of understanding: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File System = Computerized Filing Cabinet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What is it </a:t>
            </a:r>
            <a:r>
              <a:rPr lang="en-US" sz="3200" i="1" dirty="0"/>
              <a:t>really: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 file system is a collection of files, folders, directories and associated pointer data, security data and other information necessary to manage the files.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7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94" y="315832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File Systems, continued!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717456"/>
            <a:ext cx="1075508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What are common file systems?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NTFS (NEW TECHNOLOGY FILE SYSTEM) WINDOWS NT, XP, VISTA, WINDOWS 7, WINDOWS 10)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FAT16 (FILE ALLOCATION TABLE 16 BIT)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FAT32 (FILE ALLOCATION TABLE 32 BIT)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ISO 9660 (INTERNATIONAL STANDARDS ORGANIZATION) AKA CDFS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File systems reside on: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Disk Drives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Flash Drives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CD ROMS/DVDs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Network Drives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13232" y="550408"/>
            <a:ext cx="1065276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WHAT IS A FOLDER? </a:t>
            </a:r>
          </a:p>
          <a:p>
            <a:r>
              <a:rPr lang="en-US" sz="2400" dirty="0"/>
              <a:t>A folder is a container in a file system that contains files and folders. Folders are used to organize the information that is stored on the storage device. Folders are also called </a:t>
            </a:r>
            <a:r>
              <a:rPr lang="en-US" sz="2400" b="1" dirty="0"/>
              <a:t>directories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b="1" dirty="0"/>
              <a:t>WHAT IS A FILE? </a:t>
            </a:r>
          </a:p>
          <a:p>
            <a:r>
              <a:rPr lang="en-US" sz="2400" dirty="0"/>
              <a:t>A file is a collection of sequential bytes of data. A file may contain: • PROGRAM(S) • DATA • MUSIC • PICTURES • MOVIES, </a:t>
            </a:r>
            <a:r>
              <a:rPr lang="en-US" sz="2400" dirty="0" err="1"/>
              <a:t>etc</a:t>
            </a:r>
            <a:endParaRPr lang="en-US" sz="2400" dirty="0"/>
          </a:p>
          <a:p>
            <a:endParaRPr lang="en-US" sz="2400" dirty="0"/>
          </a:p>
          <a:p>
            <a:pPr lvl="1"/>
            <a:r>
              <a:rPr lang="en-US" sz="2400" dirty="0"/>
              <a:t>Application programs are executable code that perform useful work for the user. Examples are – Windows Explorer, Internet Explorer, </a:t>
            </a:r>
            <a:r>
              <a:rPr lang="en-US" sz="2400" dirty="0" err="1"/>
              <a:t>Wordpad</a:t>
            </a:r>
            <a:r>
              <a:rPr lang="en-US" sz="2400" dirty="0"/>
              <a:t>, Turbo Tax, etc. 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Data files contain information that is useful and of value to the user of the personal computer e.g. text documents, pictures, financial data, (stock, income tax data, bank account, etc.) </a:t>
            </a:r>
          </a:p>
        </p:txBody>
      </p:sp>
    </p:spTree>
    <p:extLst>
      <p:ext uri="{BB962C8B-B14F-4D97-AF65-F5344CB8AC3E}">
        <p14:creationId xmlns:p14="http://schemas.microsoft.com/office/powerpoint/2010/main" val="78713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34" y="340491"/>
            <a:ext cx="5710183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53726" y="1933498"/>
            <a:ext cx="4507832" cy="2967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File systems are like trees!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Root = drive/directory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Branches = folders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chemeClr val="tx1"/>
                </a:solidFill>
              </a:rPr>
              <a:t>Files = leaves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4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594" y="315832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Using File Explorer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717456"/>
            <a:ext cx="1075508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Navigation Pane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Content Pane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Preview Pane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Ribbon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PLUS: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With File Explorer we can copy, delete and move files. Simply right click on the file name and select the Cut, Copy, Delete, or Rename options.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Naming Files and Folders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1075508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b="1" dirty="0"/>
              <a:t>Consistent, Descriptive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Options: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Project Name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Location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User name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Date/time (YYYYMMDD, DDMMYY)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000" dirty="0"/>
              <a:t>Version Numbers (v1, v2)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/>
              <a:t>Try not to make file names too long, since long file names do not work well with all types of software.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/>
              <a:t>Special characters such as  ~ ! @ # $ % ^ &amp; * ( ) ` ; &lt; &gt; ? , [ ] { } ' " and | </a:t>
            </a:r>
            <a:r>
              <a:rPr lang="en-US" sz="2000" b="1" dirty="0"/>
              <a:t>should be avoided.</a:t>
            </a:r>
          </a:p>
          <a:p>
            <a:pPr marL="914400" lvl="1" indent="-457200" fontAlgn="base">
              <a:buFont typeface="Arial" panose="020B0604020202020204" pitchFamily="34" charset="0"/>
              <a:buChar char="•"/>
            </a:pPr>
            <a:r>
              <a:rPr lang="en-US" sz="2000" dirty="0"/>
              <a:t>You </a:t>
            </a:r>
            <a:r>
              <a:rPr lang="en-US" sz="2000" i="1" dirty="0"/>
              <a:t>can</a:t>
            </a:r>
            <a:r>
              <a:rPr lang="en-US" sz="2000" dirty="0"/>
              <a:t> use: </a:t>
            </a:r>
          </a:p>
          <a:p>
            <a:pPr marL="1371600" lvl="2" indent="-457200" fontAlgn="base">
              <a:buFont typeface="Arial" panose="020B0604020202020204" pitchFamily="34" charset="0"/>
              <a:buChar char="•"/>
            </a:pPr>
            <a:r>
              <a:rPr lang="en-US" sz="2000" dirty="0"/>
              <a:t>Underscore: </a:t>
            </a:r>
            <a:r>
              <a:rPr lang="en-US" sz="2000" dirty="0" err="1"/>
              <a:t>david_Almeida</a:t>
            </a:r>
            <a:endParaRPr lang="en-US" sz="2000" dirty="0"/>
          </a:p>
          <a:p>
            <a:pPr marL="1371600" lvl="2" indent="-457200" fontAlgn="base">
              <a:buFont typeface="Arial" panose="020B0604020202020204" pitchFamily="34" charset="0"/>
              <a:buChar char="•"/>
            </a:pPr>
            <a:r>
              <a:rPr lang="en-US" sz="2000" dirty="0"/>
              <a:t>Dashes:</a:t>
            </a:r>
          </a:p>
          <a:p>
            <a:pPr marL="1371600" lvl="2" indent="-457200" fontAlgn="base">
              <a:buFont typeface="Arial" panose="020B0604020202020204" pitchFamily="34" charset="0"/>
              <a:buChar char="•"/>
            </a:pPr>
            <a:r>
              <a:rPr lang="en-US" sz="2000" dirty="0" err="1"/>
              <a:t>CapitalizationLikeThis</a:t>
            </a:r>
            <a:r>
              <a:rPr lang="en-US" sz="2000" dirty="0"/>
              <a:t> (called camel case)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File Types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1075508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You can’t remember them all…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Here’s a sample list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.doc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.csv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</a:t>
            </a:r>
            <a:r>
              <a:rPr lang="en-US" sz="2400" dirty="0" err="1"/>
              <a:t>xls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.html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</a:t>
            </a:r>
            <a:r>
              <a:rPr lang="en-US" sz="2400" dirty="0" err="1"/>
              <a:t>js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.pdf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.jpeg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+10000000 more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96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File Paths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1075508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For understanding: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File Path is the directions to your file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Example: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C:\Users\david\Downloads\Unloop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01486" y="4357511"/>
            <a:ext cx="10261600" cy="1162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would happen if we tried to name a file: </a:t>
            </a:r>
            <a:r>
              <a:rPr lang="en-US" sz="2800" dirty="0" err="1">
                <a:solidFill>
                  <a:schemeClr val="tx1"/>
                </a:solidFill>
              </a:rPr>
              <a:t>david</a:t>
            </a:r>
            <a:r>
              <a:rPr lang="en-US" sz="2800" dirty="0">
                <a:solidFill>
                  <a:schemeClr val="tx1"/>
                </a:solidFill>
              </a:rPr>
              <a:t>/almeida.html?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80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979196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Exercise: Build a file system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113" y="1718650"/>
            <a:ext cx="110658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In your student drive, set-up a series of folders to organize your work in Web Development (</a:t>
            </a:r>
            <a:r>
              <a:rPr lang="en-US" sz="2000" b="1" dirty="0"/>
              <a:t>you will need to create folders!)</a:t>
            </a:r>
            <a:endParaRPr lang="en-US" sz="2000" dirty="0"/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Example: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In Class Assignments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Homework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Materials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Archive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Rename files using naming best practices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Shortcut keys: 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Ctrl +x = cut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Ctrl +c = copy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Ctrl + p = paste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/>
              <a:t>Grading - you will be graded on: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/>
              <a:t>Are the files in your folder logically organized?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dirty="0"/>
              <a:t>Are files and folders named using best practices?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535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Agenda for today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55312" y="2111665"/>
            <a:ext cx="95173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VR discussion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Quiz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Lecture: file systems, HTML,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Exercise: build a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Exercise: build your first webpage!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Lab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108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Web Development Files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24114" y="2136339"/>
            <a:ext cx="85198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HTML (Hypertext markup language)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CSS ( Cascading Style Sheets)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200" dirty="0"/>
              <a:t>JavaScript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3511" y="4639733"/>
            <a:ext cx="11396495" cy="891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How do you make an HTML file?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about a CSS file?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What about a JavaScript file?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7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Browsers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5120075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Browsers are programs that render content on the web, most often HTML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When you are looking at a browser rendering content (like a webpage), you can click “view source” to look at the HTML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286" y="2051725"/>
            <a:ext cx="568642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229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1075508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Hypertext Markup Language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content of your page!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It’s a text file, containing markup tags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Those tags tell the browser what to display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466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HTML</a:t>
            </a:r>
          </a:p>
        </p:txBody>
      </p:sp>
      <p:sp>
        <p:nvSpPr>
          <p:cNvPr id="3" name="Rectangle 2"/>
          <p:cNvSpPr/>
          <p:nvPr/>
        </p:nvSpPr>
        <p:spPr>
          <a:xfrm>
            <a:off x="481789" y="1918624"/>
            <a:ext cx="58098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tag has 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Start tag &lt;body&gt;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End tag &lt;/body&gt;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Some content in between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Optional attributes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Think of  a tag as a “command” to the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Head and Body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&lt;head&gt; is a description of the page purpose/content. Nothing is rendered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&lt;body&gt; tag contains the actual content of a page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502" y="676803"/>
            <a:ext cx="6296167" cy="248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134" y="5183717"/>
            <a:ext cx="47244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9994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What goes in the “body”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701514" y="1918624"/>
            <a:ext cx="5809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Headers: &lt;h1&gt; &lt;/h1&gt;, &lt;h2&gt; &lt;/h2&gt;, etc.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058"/>
          <a:stretch/>
        </p:blipFill>
        <p:spPr bwMode="auto">
          <a:xfrm>
            <a:off x="1046938" y="2358938"/>
            <a:ext cx="344606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269" y="2531560"/>
            <a:ext cx="1495425" cy="133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9" name="Right Arrow 8"/>
          <p:cNvSpPr/>
          <p:nvPr/>
        </p:nvSpPr>
        <p:spPr>
          <a:xfrm>
            <a:off x="4785842" y="2530768"/>
            <a:ext cx="91440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1514" y="3364365"/>
            <a:ext cx="5809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Paragraphs: &lt;p&gt; &lt;/p&gt;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Line Breaks: &lt;</a:t>
            </a:r>
            <a:r>
              <a:rPr lang="en-US" sz="2400" dirty="0" err="1"/>
              <a:t>br</a:t>
            </a:r>
            <a:r>
              <a:rPr lang="en-US" sz="2400" dirty="0"/>
              <a:t>&gt; &lt;/</a:t>
            </a:r>
            <a:r>
              <a:rPr lang="en-US" sz="2400" dirty="0" err="1"/>
              <a:t>br</a:t>
            </a:r>
            <a:r>
              <a:rPr lang="en-US" sz="2400" dirty="0"/>
              <a:t>&gt;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858" y="5324646"/>
            <a:ext cx="4713657" cy="1298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64" y="4195362"/>
            <a:ext cx="9695588" cy="847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ent-Up Arrow 9"/>
          <p:cNvSpPr/>
          <p:nvPr/>
        </p:nvSpPr>
        <p:spPr>
          <a:xfrm rot="5400000">
            <a:off x="3404460" y="5360822"/>
            <a:ext cx="1343612" cy="93967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22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What goes in the “body”, lists!</a:t>
            </a:r>
          </a:p>
        </p:txBody>
      </p:sp>
      <p:sp>
        <p:nvSpPr>
          <p:cNvPr id="3" name="Rectangle 2"/>
          <p:cNvSpPr/>
          <p:nvPr/>
        </p:nvSpPr>
        <p:spPr>
          <a:xfrm>
            <a:off x="701514" y="1782699"/>
            <a:ext cx="5809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Lists: &lt;li&gt; &lt;/li&gt;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Unordered Lists </a:t>
            </a:r>
            <a:r>
              <a:rPr lang="en-US" sz="2400" dirty="0" smtClean="0"/>
              <a:t>&lt;</a:t>
            </a:r>
            <a:r>
              <a:rPr lang="en-US" sz="2400" dirty="0" err="1"/>
              <a:t>u</a:t>
            </a:r>
            <a:r>
              <a:rPr lang="en-US" sz="2400" dirty="0" err="1" smtClean="0"/>
              <a:t>l</a:t>
            </a:r>
            <a:r>
              <a:rPr lang="en-US" sz="2400" dirty="0"/>
              <a:t>&gt; </a:t>
            </a:r>
            <a:r>
              <a:rPr lang="en-US" sz="2400" dirty="0" smtClean="0"/>
              <a:t>&lt;/</a:t>
            </a:r>
            <a:r>
              <a:rPr lang="en-US" sz="2400" dirty="0" err="1" smtClean="0"/>
              <a:t>ul</a:t>
            </a:r>
            <a:r>
              <a:rPr lang="en-US" sz="2400" dirty="0" smtClean="0"/>
              <a:t>&gt;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Ordered Lists: </a:t>
            </a:r>
            <a:r>
              <a:rPr lang="en-US" sz="2400" dirty="0" smtClean="0"/>
              <a:t>&lt;</a:t>
            </a:r>
            <a:r>
              <a:rPr lang="en-US" sz="2400" dirty="0" err="1" smtClean="0"/>
              <a:t>ol</a:t>
            </a:r>
            <a:r>
              <a:rPr lang="en-US" sz="2400" dirty="0" smtClean="0"/>
              <a:t>&gt; &lt;/</a:t>
            </a:r>
            <a:r>
              <a:rPr lang="en-US" sz="2400" dirty="0" err="1"/>
              <a:t>o</a:t>
            </a:r>
            <a:r>
              <a:rPr lang="en-US" sz="2400" dirty="0" err="1" smtClean="0"/>
              <a:t>l</a:t>
            </a:r>
            <a:r>
              <a:rPr lang="en-US" sz="2400" dirty="0"/>
              <a:t>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40"/>
          <a:stretch/>
        </p:blipFill>
        <p:spPr bwMode="auto">
          <a:xfrm>
            <a:off x="6511344" y="3410197"/>
            <a:ext cx="3697181" cy="2674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9" y="3193932"/>
            <a:ext cx="3952373" cy="310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349922" y="4558352"/>
            <a:ext cx="805218" cy="818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1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Attributes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8081749" y="3889611"/>
            <a:ext cx="805218" cy="818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1514" y="1880737"/>
            <a:ext cx="58098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 great way to embed links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&lt;a&gt; &lt;/a&gt;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630" y="3576455"/>
            <a:ext cx="2575517" cy="1230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67" y="3081066"/>
            <a:ext cx="7211705" cy="22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572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891796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Exercise 1: Create an HTML File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1999" y="1891774"/>
            <a:ext cx="105736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Create &amp; save a HTML document as “index.html” in your “</a:t>
            </a:r>
            <a:r>
              <a:rPr lang="en-US" sz="2400" dirty="0" err="1"/>
              <a:t>websiteLab</a:t>
            </a:r>
            <a:r>
              <a:rPr lang="en-US" sz="2400" dirty="0"/>
              <a:t>” </a:t>
            </a:r>
            <a:r>
              <a:rPr lang="en-US" sz="2400" dirty="0" smtClean="0"/>
              <a:t>folder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Add your metadata using the &lt;html&gt;&lt;/html&gt; tag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 a title that says “Your name’s website” (in the &lt;title&gt;&lt;/title&gt; tags)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 a header that says “Hello World” (use &lt;h1&gt;&lt;/h1&gt; tags)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Add a paragraph detailing why you love breakfast as a meal (use &lt;p&gt;&lt;/p&gt; tags)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Bonus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Add a list of your favorite breakfast foods (mess with ordered/unordered)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Try to minimize the number of times you use the mouse! Can you write a &lt;p&gt;&lt;/p&gt; tag without it?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Note: When you are writing code, it can be time consuming to go back and forth </a:t>
            </a:r>
            <a:r>
              <a:rPr lang="en-US" sz="2400" dirty="0" smtClean="0"/>
              <a:t>Use </a:t>
            </a:r>
            <a:r>
              <a:rPr lang="en-US" sz="2400" dirty="0"/>
              <a:t>the printed out “Hotkeys” as much as possible. </a:t>
            </a:r>
          </a:p>
        </p:txBody>
      </p:sp>
    </p:spTree>
    <p:extLst>
      <p:ext uri="{BB962C8B-B14F-4D97-AF65-F5344CB8AC3E}">
        <p14:creationId xmlns:p14="http://schemas.microsoft.com/office/powerpoint/2010/main" val="2321119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Comments	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743" y="1918624"/>
            <a:ext cx="1124941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Comments are lines that will be ignored by your code.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Options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/* Comment here */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Useful to document how code works or why it is there – makes your code “readable”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COMMENT ALL THE TIME!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Exercise: Add a comment to your HTML file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1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this stage you should have…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HTML file named “index.html” in your “</a:t>
            </a:r>
            <a:r>
              <a:rPr lang="en-US" dirty="0" err="1"/>
              <a:t>websiteLab</a:t>
            </a:r>
            <a:r>
              <a:rPr lang="en-US" dirty="0"/>
              <a:t>” folder in your share</a:t>
            </a:r>
          </a:p>
          <a:p>
            <a:r>
              <a:rPr lang="en-US" dirty="0"/>
              <a:t>The title of the page should be “</a:t>
            </a:r>
            <a:r>
              <a:rPr lang="en-US" dirty="0" err="1"/>
              <a:t>yourname’s</a:t>
            </a:r>
            <a:r>
              <a:rPr lang="en-US" dirty="0"/>
              <a:t> website”</a:t>
            </a:r>
          </a:p>
          <a:p>
            <a:r>
              <a:rPr lang="en-US" dirty="0"/>
              <a:t>There should be a header that says “Hello world”</a:t>
            </a:r>
          </a:p>
          <a:p>
            <a:r>
              <a:rPr lang="en-US" dirty="0"/>
              <a:t>There should be a paragraph that says a little something about breakfast</a:t>
            </a:r>
          </a:p>
          <a:p>
            <a:r>
              <a:rPr lang="en-US" dirty="0"/>
              <a:t>There should be a comment in your file</a:t>
            </a:r>
          </a:p>
          <a:p>
            <a:r>
              <a:rPr lang="en-US" dirty="0"/>
              <a:t>And maybe some lists and stuff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250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1602792"/>
          </a:xfrm>
        </p:spPr>
        <p:txBody>
          <a:bodyPr>
            <a:normAutofit/>
          </a:bodyPr>
          <a:lstStyle/>
          <a:p>
            <a:r>
              <a:rPr lang="en-US" sz="4800" b="1" dirty="0"/>
              <a:t>Lecture Rules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55312" y="2111665"/>
            <a:ext cx="95173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There are no stupid questions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Learning is the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Everyone learns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Help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442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what does it do?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7322" y="2069380"/>
            <a:ext cx="8020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Makes your code interactive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Drawing, animation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Keeps tracks of users with cookies!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JavaScript can change HTML content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JavaScript can change HTML attributes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JavaScript can change CSS style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JavaScript can hide HTML elements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JavaScript can show hidden HTML elements</a:t>
            </a:r>
          </a:p>
        </p:txBody>
      </p:sp>
    </p:spTree>
    <p:extLst>
      <p:ext uri="{BB962C8B-B14F-4D97-AF65-F5344CB8AC3E}">
        <p14:creationId xmlns:p14="http://schemas.microsoft.com/office/powerpoint/2010/main" val="56448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Output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7322" y="1603715"/>
            <a:ext cx="802076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Writing into an window alert box</a:t>
            </a:r>
          </a:p>
          <a:p>
            <a:pPr lvl="2"/>
            <a:r>
              <a:rPr lang="en-US" sz="2000" dirty="0"/>
              <a:t>&lt;script&gt;</a:t>
            </a:r>
          </a:p>
          <a:p>
            <a:pPr lvl="2"/>
            <a:r>
              <a:rPr lang="en-US" sz="2000" dirty="0" err="1"/>
              <a:t>window.alert</a:t>
            </a:r>
            <a:r>
              <a:rPr lang="en-US" sz="2000" dirty="0"/>
              <a:t>(5 + 6);</a:t>
            </a:r>
          </a:p>
          <a:p>
            <a:pPr lvl="2"/>
            <a:r>
              <a:rPr lang="en-US" sz="2000" dirty="0"/>
              <a:t>&lt;/script&gt;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/>
              <a:t>Writing into the HTML output</a:t>
            </a:r>
          </a:p>
          <a:p>
            <a:pPr lvl="1"/>
            <a:r>
              <a:rPr lang="en-US" sz="2000" dirty="0"/>
              <a:t>&lt;script&gt;</a:t>
            </a:r>
          </a:p>
          <a:p>
            <a:pPr lvl="1"/>
            <a:r>
              <a:rPr lang="en-US" sz="2000" dirty="0" err="1"/>
              <a:t>document.write</a:t>
            </a:r>
            <a:r>
              <a:rPr lang="en-US" sz="2000" dirty="0"/>
              <a:t>(5 + 6);</a:t>
            </a:r>
          </a:p>
          <a:p>
            <a:pPr lvl="1"/>
            <a:r>
              <a:rPr lang="en-US" sz="2000" dirty="0"/>
              <a:t>&lt;/script&gt;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Writing into an HTML element</a:t>
            </a:r>
          </a:p>
          <a:p>
            <a:pPr lvl="1"/>
            <a:r>
              <a:rPr lang="en-US" sz="2000" dirty="0"/>
              <a:t>&lt;p id="demo"&gt;&lt;/p&gt;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&lt;script&gt;</a:t>
            </a:r>
          </a:p>
          <a:p>
            <a:pPr lvl="1"/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5 + 6;</a:t>
            </a:r>
          </a:p>
          <a:p>
            <a:pPr lvl="1"/>
            <a:r>
              <a:rPr lang="en-US" sz="2000" dirty="0"/>
              <a:t>&lt;/script&gt;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Writing into the browser console</a:t>
            </a:r>
          </a:p>
          <a:p>
            <a:pPr lvl="1"/>
            <a:r>
              <a:rPr lang="en-US" sz="2000" dirty="0"/>
              <a:t>Console.log(5+6)</a:t>
            </a:r>
          </a:p>
        </p:txBody>
      </p:sp>
    </p:spTree>
    <p:extLst>
      <p:ext uri="{BB962C8B-B14F-4D97-AF65-F5344CB8AC3E}">
        <p14:creationId xmlns:p14="http://schemas.microsoft.com/office/powerpoint/2010/main" val="1145360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Statements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77322" y="1916962"/>
            <a:ext cx="8020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Each instruction in JS is a “statement”, like: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Console.log(‘Hello World!’);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Used to store values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Values can be updated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8"/>
          <a:stretch/>
        </p:blipFill>
        <p:spPr bwMode="auto">
          <a:xfrm>
            <a:off x="1075681" y="3486622"/>
            <a:ext cx="4795511" cy="723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90" y="4963950"/>
            <a:ext cx="2609215" cy="85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7003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Write your first program!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82787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&lt;!DOCTYPE html&gt;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&lt;body&gt;</a:t>
            </a:r>
          </a:p>
          <a:p>
            <a:endParaRPr lang="en-US" dirty="0"/>
          </a:p>
          <a:p>
            <a:r>
              <a:rPr lang="en-US" dirty="0"/>
              <a:t>&lt;h1&gt;My First Web Page&lt;/h1&gt;</a:t>
            </a:r>
          </a:p>
          <a:p>
            <a:endParaRPr lang="en-US" dirty="0"/>
          </a:p>
          <a:p>
            <a:r>
              <a:rPr lang="en-US" dirty="0"/>
              <a:t>&lt;script&gt;</a:t>
            </a:r>
          </a:p>
          <a:p>
            <a:r>
              <a:rPr lang="en-US" dirty="0" err="1"/>
              <a:t>window.alert</a:t>
            </a:r>
            <a:r>
              <a:rPr lang="en-US" dirty="0"/>
              <a:t>(5 + 6);</a:t>
            </a:r>
          </a:p>
          <a:p>
            <a:r>
              <a:rPr lang="en-US" dirty="0"/>
              <a:t>&lt;/script&gt;</a:t>
            </a:r>
          </a:p>
          <a:p>
            <a:endParaRPr lang="en-US" dirty="0"/>
          </a:p>
          <a:p>
            <a:r>
              <a:rPr lang="en-US" dirty="0"/>
              <a:t>&lt;/body&gt;</a:t>
            </a:r>
          </a:p>
          <a:p>
            <a:r>
              <a:rPr lang="en-US" dirty="0"/>
              <a:t>&lt;/html&gt; </a:t>
            </a:r>
          </a:p>
        </p:txBody>
      </p:sp>
    </p:spTree>
    <p:extLst>
      <p:ext uri="{BB962C8B-B14F-4D97-AF65-F5344CB8AC3E}">
        <p14:creationId xmlns:p14="http://schemas.microsoft.com/office/powerpoint/2010/main" val="4248415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413" y="646404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Exercise 3: Write a JavaScript program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77322" y="1932271"/>
            <a:ext cx="8020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Write a program that has an output of your own name using 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Bonus: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 a different output method than your first try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 a variable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Use a function</a:t>
            </a:r>
          </a:p>
        </p:txBody>
      </p:sp>
    </p:spTree>
    <p:extLst>
      <p:ext uri="{BB962C8B-B14F-4D97-AF65-F5344CB8AC3E}">
        <p14:creationId xmlns:p14="http://schemas.microsoft.com/office/powerpoint/2010/main" val="3972065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this stage you should have…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272746"/>
            <a:ext cx="10753725" cy="53134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Required: (3 points each)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HTML file named “index.html” in your “</a:t>
            </a:r>
            <a:r>
              <a:rPr lang="en-US" dirty="0" err="1"/>
              <a:t>websiteLab</a:t>
            </a:r>
            <a:r>
              <a:rPr lang="en-US" dirty="0"/>
              <a:t>” folder in your share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title of the page should be “</a:t>
            </a:r>
            <a:r>
              <a:rPr lang="en-US" dirty="0" err="1"/>
              <a:t>yourname’s</a:t>
            </a:r>
            <a:r>
              <a:rPr lang="en-US" dirty="0"/>
              <a:t> website”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should be a header that says “Hello world”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should be a paragraph that says a little something about breakfast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should be a comment in your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output of your own name on the page (window alert or html output)</a:t>
            </a:r>
          </a:p>
          <a:p>
            <a:pPr marL="0" indent="0">
              <a:buNone/>
            </a:pPr>
            <a:r>
              <a:rPr lang="en-US" dirty="0"/>
              <a:t>Optional: (.5 point each)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ordered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unordered list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 output using a different method than you used before that says “Robots”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938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 Data Types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7322" y="1932271"/>
            <a:ext cx="80207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String</a:t>
            </a:r>
            <a:r>
              <a:rPr lang="en-US" sz="2400" dirty="0"/>
              <a:t>: an immutable string of characters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greeting = “hello there”;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Number</a:t>
            </a:r>
            <a:r>
              <a:rPr lang="en-US" sz="2400" dirty="0"/>
              <a:t>: whole or decimal number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pi = 3.14;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Boolean</a:t>
            </a:r>
            <a:r>
              <a:rPr lang="en-US" sz="2400" dirty="0"/>
              <a:t>: Represents a logical value of true or </a:t>
            </a:r>
            <a:r>
              <a:rPr lang="en-US" sz="2400" dirty="0" err="1"/>
              <a:t>falce</a:t>
            </a: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dogsrule</a:t>
            </a:r>
            <a:r>
              <a:rPr lang="en-US" sz="2400" dirty="0"/>
              <a:t> = true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Undefined</a:t>
            </a:r>
            <a:r>
              <a:rPr lang="en-US" sz="2400" dirty="0"/>
              <a:t>: represents a value that hasn’t been defined yet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notDefinedYet</a:t>
            </a:r>
            <a:r>
              <a:rPr lang="en-US" sz="2400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Null</a:t>
            </a:r>
            <a:r>
              <a:rPr lang="en-US" sz="2400" dirty="0"/>
              <a:t>: Represents an explicitly empty 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goodPickupLines</a:t>
            </a:r>
            <a:r>
              <a:rPr lang="en-US" sz="2400" dirty="0"/>
              <a:t> = null;</a:t>
            </a:r>
          </a:p>
        </p:txBody>
      </p:sp>
    </p:spTree>
    <p:extLst>
      <p:ext uri="{BB962C8B-B14F-4D97-AF65-F5344CB8AC3E}">
        <p14:creationId xmlns:p14="http://schemas.microsoft.com/office/powerpoint/2010/main" val="329297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Expressions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7322" y="1932271"/>
            <a:ext cx="8020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Variables can also store the result of any expression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x = 2+2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y = x *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name = ‘Lindsey’;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 err="1"/>
              <a:t>Var</a:t>
            </a:r>
            <a:r>
              <a:rPr lang="en-US" sz="2400" dirty="0"/>
              <a:t> greeting = ‘Hello’ + name;</a:t>
            </a:r>
          </a:p>
        </p:txBody>
      </p:sp>
    </p:spTree>
    <p:extLst>
      <p:ext uri="{BB962C8B-B14F-4D97-AF65-F5344CB8AC3E}">
        <p14:creationId xmlns:p14="http://schemas.microsoft.com/office/powerpoint/2010/main" val="2522005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Comments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7322" y="1932271"/>
            <a:ext cx="80207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Again, comments are human-readable text ignored by 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Used for documentation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Ways to comment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// comment here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1" dirty="0"/>
              <a:t> </a:t>
            </a:r>
            <a:r>
              <a:rPr lang="en-US" sz="2400" b="1" dirty="0" err="1"/>
              <a:t>var</a:t>
            </a:r>
            <a:r>
              <a:rPr lang="en-US" sz="2400" b="1" dirty="0"/>
              <a:t> x= 4 </a:t>
            </a:r>
            <a:r>
              <a:rPr lang="en-US" sz="2400" dirty="0"/>
              <a:t> // comment after  a line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/* or like you did in </a:t>
            </a:r>
            <a:r>
              <a:rPr lang="en-US" sz="2400" dirty="0" err="1"/>
              <a:t>css</a:t>
            </a:r>
            <a:r>
              <a:rPr lang="en-US" sz="2400" dirty="0"/>
              <a:t>  */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COMMENT ALL THE TIME! </a:t>
            </a:r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5822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Functions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7322" y="1932271"/>
            <a:ext cx="80207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Functions are re-usable collections of statements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/>
              <a:t>First, declare the function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Then call on it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1" y="3218739"/>
            <a:ext cx="3952875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1" y="5118409"/>
            <a:ext cx="242887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55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1178556" y="2274838"/>
            <a:ext cx="9834888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85000"/>
              </a:lnSpc>
              <a:spcBef>
                <a:spcPct val="0"/>
              </a:spcBef>
            </a:pPr>
            <a:r>
              <a:rPr lang="en-US" sz="4800" b="1" spc="-120" dirty="0">
                <a:solidFill>
                  <a:schemeClr val="accent1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Discussion: Virtual Reality</a:t>
            </a:r>
          </a:p>
        </p:txBody>
      </p:sp>
    </p:spTree>
    <p:extLst>
      <p:ext uri="{BB962C8B-B14F-4D97-AF65-F5344CB8AC3E}">
        <p14:creationId xmlns:p14="http://schemas.microsoft.com/office/powerpoint/2010/main" val="76673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2882" y="504518"/>
            <a:ext cx="10772775" cy="1602792"/>
          </a:xfrm>
        </p:spPr>
        <p:txBody>
          <a:bodyPr>
            <a:normAutofit/>
          </a:bodyPr>
          <a:lstStyle/>
          <a:p>
            <a:pPr lvl="0" fontAlgn="base"/>
            <a:r>
              <a:rPr lang="en-US" sz="4800" dirty="0"/>
              <a:t>JavaScript, Arguments/Parameters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7322" y="1932271"/>
            <a:ext cx="80207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Functions can accepts any number of named parameters arguments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Parameters are the names listed in the function definition, EXAMPLE:  num1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Arguments are the real values passed to and received by the function, EXAMPLE: 3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89" y="4240595"/>
            <a:ext cx="6756431" cy="248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102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the rest of class today: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656" y="1519348"/>
            <a:ext cx="11065578" cy="4258517"/>
          </a:xfrm>
        </p:spPr>
        <p:txBody>
          <a:bodyPr>
            <a:normAutofit/>
          </a:bodyPr>
          <a:lstStyle/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/>
              <a:t>Finish up the </a:t>
            </a:r>
            <a:r>
              <a:rPr lang="en-US" sz="2800" dirty="0" err="1"/>
              <a:t>Blockly</a:t>
            </a:r>
            <a:r>
              <a:rPr lang="en-US" sz="2800" dirty="0"/>
              <a:t> lab if you haven’t already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/>
              <a:t>Finish today’s exercise: first website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/>
              <a:t>Spend some time on your Unloop application</a:t>
            </a:r>
          </a:p>
          <a:p>
            <a:pPr marL="274320" indent="-274320">
              <a:buFont typeface="Arial" panose="020B0604020202020204" pitchFamily="34" charset="0"/>
              <a:buChar char="•"/>
            </a:pPr>
            <a:r>
              <a:rPr lang="en-US" sz="2800" dirty="0"/>
              <a:t>If you finish all this stuff and want to push forward</a:t>
            </a:r>
          </a:p>
          <a:p>
            <a:pPr marL="530352" lvl="1" indent="-274320">
              <a:buFont typeface="Arial" panose="020B0604020202020204" pitchFamily="34" charset="0"/>
              <a:buChar char="•"/>
            </a:pPr>
            <a:r>
              <a:rPr lang="en-US" sz="2800" dirty="0"/>
              <a:t>Experiment with what we learned about HTML &amp; JavaScript</a:t>
            </a:r>
          </a:p>
          <a:p>
            <a:pPr marL="530352" lvl="1" indent="-274320">
              <a:buFont typeface="Arial" panose="020B0604020202020204" pitchFamily="34" charset="0"/>
              <a:buChar char="•"/>
            </a:pPr>
            <a:r>
              <a:rPr lang="en-US" sz="2800" dirty="0"/>
              <a:t>Come see </a:t>
            </a:r>
            <a:r>
              <a:rPr lang="en-US" sz="2800"/>
              <a:t>me for the Week 5 la</a:t>
            </a:r>
            <a:r>
              <a:rPr lang="en-US" sz="2800" dirty="0"/>
              <a:t>b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65115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 - v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3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12" y="362199"/>
            <a:ext cx="11402068" cy="1341826"/>
          </a:xfrm>
        </p:spPr>
        <p:txBody>
          <a:bodyPr>
            <a:normAutofit/>
          </a:bodyPr>
          <a:lstStyle/>
          <a:p>
            <a:r>
              <a:rPr lang="en-US" sz="4800" b="1" dirty="0"/>
              <a:t>Virtual/Augmented/Mixed Reality (VR/AR/MR)</a:t>
            </a:r>
          </a:p>
        </p:txBody>
      </p:sp>
      <p:sp>
        <p:nvSpPr>
          <p:cNvPr id="4" name="Rectangle 3"/>
          <p:cNvSpPr/>
          <p:nvPr/>
        </p:nvSpPr>
        <p:spPr>
          <a:xfrm>
            <a:off x="655312" y="1585007"/>
            <a:ext cx="10723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is virtual, augmented, mixed reality? What are the differences between the three?</a:t>
            </a:r>
          </a:p>
        </p:txBody>
      </p:sp>
      <p:sp>
        <p:nvSpPr>
          <p:cNvPr id="5" name="Rectangle 4"/>
          <p:cNvSpPr/>
          <p:nvPr/>
        </p:nvSpPr>
        <p:spPr>
          <a:xfrm>
            <a:off x="655312" y="2866045"/>
            <a:ext cx="10723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are current consumer applications of VR/AR/MR?</a:t>
            </a:r>
          </a:p>
        </p:txBody>
      </p:sp>
      <p:sp>
        <p:nvSpPr>
          <p:cNvPr id="6" name="Rectangle 5"/>
          <p:cNvSpPr/>
          <p:nvPr/>
        </p:nvSpPr>
        <p:spPr>
          <a:xfrm>
            <a:off x="655312" y="3620425"/>
            <a:ext cx="10723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commercial applications of VR/AR/MR might we see in the next 3 years?</a:t>
            </a:r>
          </a:p>
        </p:txBody>
      </p:sp>
      <p:sp>
        <p:nvSpPr>
          <p:cNvPr id="7" name="Rectangle 6"/>
          <p:cNvSpPr/>
          <p:nvPr/>
        </p:nvSpPr>
        <p:spPr>
          <a:xfrm>
            <a:off x="655312" y="4800605"/>
            <a:ext cx="10723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are the benefits and risks of using VR/AR/MR in prison?</a:t>
            </a:r>
          </a:p>
        </p:txBody>
      </p:sp>
      <p:sp>
        <p:nvSpPr>
          <p:cNvPr id="8" name="Rectangle 7"/>
          <p:cNvSpPr/>
          <p:nvPr/>
        </p:nvSpPr>
        <p:spPr>
          <a:xfrm>
            <a:off x="655312" y="5515684"/>
            <a:ext cx="1072388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How could those other benefits and risks be applied to other groups? (e.g. teachers, police, social workers)</a:t>
            </a:r>
          </a:p>
        </p:txBody>
      </p:sp>
    </p:spTree>
    <p:extLst>
      <p:ext uri="{BB962C8B-B14F-4D97-AF65-F5344CB8AC3E}">
        <p14:creationId xmlns:p14="http://schemas.microsoft.com/office/powerpoint/2010/main" val="37879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Moodle log in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8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log into Moodle: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6656" y="1162756"/>
            <a:ext cx="10753725" cy="527191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/>
              <a:t>Open Chrome. It should automatically redirect you to moodle.un-loop.org (then turn into an IP address)</a:t>
            </a:r>
          </a:p>
          <a:p>
            <a:pPr marL="457200" indent="-457200">
              <a:buFont typeface="+mj-lt"/>
              <a:buAutoNum type="arabicPeriod"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Your username is your last name and first initial</a:t>
            </a:r>
          </a:p>
          <a:p>
            <a:pPr marL="713232" lvl="1" indent="-457200">
              <a:buFont typeface="+mj-lt"/>
              <a:buAutoNum type="arabicPeriod"/>
            </a:pPr>
            <a:r>
              <a:rPr lang="en-US" sz="3200" dirty="0"/>
              <a:t>Example: </a:t>
            </a:r>
            <a:r>
              <a:rPr lang="en-US" sz="3200" dirty="0" err="1"/>
              <a:t>burgundyr</a:t>
            </a:r>
            <a:endParaRPr lang="en-US" sz="3200" dirty="0"/>
          </a:p>
          <a:p>
            <a:pPr marL="713232" lvl="1" indent="-457200">
              <a:buFont typeface="+mj-lt"/>
              <a:buAutoNum type="arabicPeriod"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Your password is a tilde (~), the first 4 letters of your last name with the first letter in CAPS, and the last 3 numbers of your DOC number</a:t>
            </a:r>
          </a:p>
          <a:p>
            <a:pPr marL="713232" lvl="1" indent="-457200">
              <a:buFont typeface="+mj-lt"/>
              <a:buAutoNum type="arabicPeriod"/>
            </a:pPr>
            <a:r>
              <a:rPr lang="en-US" sz="3200" dirty="0"/>
              <a:t>Example: ~</a:t>
            </a:r>
            <a:r>
              <a:rPr lang="en-US" sz="3200" dirty="0" smtClean="0"/>
              <a:t>Bur1234</a:t>
            </a:r>
            <a:endParaRPr lang="en-US" sz="3200" dirty="0"/>
          </a:p>
          <a:p>
            <a:pPr marL="713232" lvl="1" indent="-457200">
              <a:buFont typeface="+mj-lt"/>
              <a:buAutoNum type="arabicPeriod"/>
            </a:pPr>
            <a:endParaRPr lang="en-US" sz="3200" dirty="0"/>
          </a:p>
          <a:p>
            <a:pPr marL="457200" indent="-457200">
              <a:buFont typeface="+mj-lt"/>
              <a:buAutoNum type="arabicPeriod"/>
            </a:pPr>
            <a:r>
              <a:rPr lang="en-US" sz="3200" dirty="0"/>
              <a:t>Y</a:t>
            </a:r>
            <a:r>
              <a:rPr lang="en-GB" sz="3200" dirty="0" err="1"/>
              <a:t>ou</a:t>
            </a:r>
            <a:r>
              <a:rPr lang="en-GB" sz="3200" dirty="0"/>
              <a:t> should see “Unloop Intro to Tech” on your dashboard</a:t>
            </a:r>
            <a:endParaRPr lang="en-US" sz="3200" dirty="0"/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2" y="2022748"/>
            <a:ext cx="12136544" cy="39058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9372" y="1952367"/>
            <a:ext cx="753763" cy="531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07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3</Template>
  <TotalTime>2842</TotalTime>
  <Words>2139</Words>
  <Application>Microsoft Office PowerPoint</Application>
  <PresentationFormat>Widescreen</PresentationFormat>
  <Paragraphs>382</Paragraphs>
  <Slides>41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Segoe UI Light</vt:lpstr>
      <vt:lpstr>Metropolitan</vt:lpstr>
      <vt:lpstr>PowerPoint Presentation</vt:lpstr>
      <vt:lpstr>Agenda for today</vt:lpstr>
      <vt:lpstr>Lecture Rules</vt:lpstr>
      <vt:lpstr>PowerPoint Presentation</vt:lpstr>
      <vt:lpstr>PowerPoint Presentation</vt:lpstr>
      <vt:lpstr>Virtual/Augmented/Mixed Reality (VR/AR/MR)</vt:lpstr>
      <vt:lpstr>Moodle log in</vt:lpstr>
      <vt:lpstr>To log into Moodle:</vt:lpstr>
      <vt:lpstr>Quiz time!</vt:lpstr>
      <vt:lpstr>Today’s Class</vt:lpstr>
      <vt:lpstr>File Systems</vt:lpstr>
      <vt:lpstr>File Systems, continued!</vt:lpstr>
      <vt:lpstr>PowerPoint Presentation</vt:lpstr>
      <vt:lpstr>PowerPoint Presentation</vt:lpstr>
      <vt:lpstr>Using File Explorer</vt:lpstr>
      <vt:lpstr>Naming Files and Folders</vt:lpstr>
      <vt:lpstr>File Types</vt:lpstr>
      <vt:lpstr>File Paths</vt:lpstr>
      <vt:lpstr>Exercise: Build a file system</vt:lpstr>
      <vt:lpstr>Web Development Files</vt:lpstr>
      <vt:lpstr>Browsers</vt:lpstr>
      <vt:lpstr>HTML</vt:lpstr>
      <vt:lpstr>HTML</vt:lpstr>
      <vt:lpstr>What goes in the “body”</vt:lpstr>
      <vt:lpstr>What goes in the “body”, lists!</vt:lpstr>
      <vt:lpstr>Attributes</vt:lpstr>
      <vt:lpstr>Exercise 1: Create an HTML File</vt:lpstr>
      <vt:lpstr>Comments </vt:lpstr>
      <vt:lpstr>At this stage you should have…</vt:lpstr>
      <vt:lpstr>JavaScript, what does it do?</vt:lpstr>
      <vt:lpstr>JavaScript, Output</vt:lpstr>
      <vt:lpstr>JavaScript, Statements</vt:lpstr>
      <vt:lpstr>JavaScript, Write your first program!</vt:lpstr>
      <vt:lpstr>Exercise 3: Write a JavaScript program</vt:lpstr>
      <vt:lpstr>At this stage you should have…</vt:lpstr>
      <vt:lpstr>JavaScript Data Types</vt:lpstr>
      <vt:lpstr>JavaScript, Expressions</vt:lpstr>
      <vt:lpstr>JavaScript, Comments</vt:lpstr>
      <vt:lpstr>JavaScript, Functions</vt:lpstr>
      <vt:lpstr>JavaScript, Arguments/Parameters</vt:lpstr>
      <vt:lpstr>For the rest of class today: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Rules</dc:title>
  <dc:creator>L. Wilson</dc:creator>
  <cp:lastModifiedBy>David Almeida</cp:lastModifiedBy>
  <cp:revision>53</cp:revision>
  <cp:lastPrinted>2016-12-06T05:38:34Z</cp:lastPrinted>
  <dcterms:created xsi:type="dcterms:W3CDTF">2016-11-22T17:10:52Z</dcterms:created>
  <dcterms:modified xsi:type="dcterms:W3CDTF">2017-04-03T19:28:26Z</dcterms:modified>
</cp:coreProperties>
</file>